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3" r:id="rId10"/>
    <p:sldId id="264" r:id="rId11"/>
    <p:sldId id="272" r:id="rId12"/>
    <p:sldId id="265" r:id="rId13"/>
    <p:sldId id="266" r:id="rId14"/>
    <p:sldId id="267" r:id="rId15"/>
    <p:sldId id="269" r:id="rId16"/>
    <p:sldId id="270" r:id="rId17"/>
    <p:sldId id="271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3"/>
    <p:restoredTop sz="95915"/>
  </p:normalViewPr>
  <p:slideViewPr>
    <p:cSldViewPr snapToGrid="0">
      <p:cViewPr>
        <p:scale>
          <a:sx n="140" d="100"/>
          <a:sy n="140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treaming-programming-guide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03EE-1DF0-BEC2-9E33-8C3D0E2B5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668163"/>
            <a:ext cx="6815669" cy="1718502"/>
          </a:xfrm>
        </p:spPr>
        <p:txBody>
          <a:bodyPr/>
          <a:lstStyle/>
          <a:p>
            <a:r>
              <a:rPr lang="en-US" b="1" dirty="0"/>
              <a:t>NBA Title Prediction data streaming</a:t>
            </a:r>
            <a:endParaRPr lang="en-K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DA888-0A18-56EE-6CD3-69B194793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595816"/>
            <a:ext cx="6815669" cy="159402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1" dirty="0">
                <a:solidFill>
                  <a:srgbClr val="002060"/>
                </a:solidFill>
              </a:rPr>
              <a:t>Team members:</a:t>
            </a:r>
          </a:p>
          <a:p>
            <a:pPr marL="342900" indent="-342900" algn="l">
              <a:buFontTx/>
              <a:buChar char="-"/>
            </a:pPr>
            <a:r>
              <a:rPr lang="en-US" b="1" dirty="0" err="1">
                <a:solidFill>
                  <a:srgbClr val="002060"/>
                </a:solidFill>
              </a:rPr>
              <a:t>Bayarbayasgalan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Jagdal</a:t>
            </a:r>
            <a:r>
              <a:rPr lang="en-US" b="1" dirty="0">
                <a:solidFill>
                  <a:srgbClr val="002060"/>
                </a:solidFill>
              </a:rPr>
              <a:t>             </a:t>
            </a:r>
          </a:p>
          <a:p>
            <a:pPr marL="342900" indent="-342900" algn="l">
              <a:buFontTx/>
              <a:buChar char="-"/>
            </a:pPr>
            <a:r>
              <a:rPr lang="en-US" b="1" dirty="0" err="1">
                <a:solidFill>
                  <a:srgbClr val="002060"/>
                </a:solidFill>
              </a:rPr>
              <a:t>Htin</a:t>
            </a:r>
            <a:r>
              <a:rPr lang="en-US" b="1" dirty="0">
                <a:solidFill>
                  <a:srgbClr val="002060"/>
                </a:solidFill>
              </a:rPr>
              <a:t> Shar Kyaw</a:t>
            </a:r>
          </a:p>
          <a:p>
            <a:pPr marL="342900" indent="-342900" algn="l">
              <a:buFontTx/>
              <a:buChar char="-"/>
            </a:pPr>
            <a:r>
              <a:rPr lang="en-US" b="1" dirty="0" err="1">
                <a:solidFill>
                  <a:srgbClr val="002060"/>
                </a:solidFill>
              </a:rPr>
              <a:t>Sreytouch</a:t>
            </a:r>
            <a:r>
              <a:rPr lang="en-US" b="1" dirty="0">
                <a:solidFill>
                  <a:srgbClr val="002060"/>
                </a:solidFill>
              </a:rPr>
              <a:t> Lang             </a:t>
            </a:r>
          </a:p>
          <a:p>
            <a:pPr marL="342900" indent="-342900" algn="l">
              <a:buFontTx/>
              <a:buChar char="-"/>
            </a:pPr>
            <a:r>
              <a:rPr lang="en-US" b="1" dirty="0">
                <a:solidFill>
                  <a:srgbClr val="002060"/>
                </a:solidFill>
              </a:rPr>
              <a:t>Kyaw </a:t>
            </a:r>
            <a:r>
              <a:rPr lang="en-US" b="1" dirty="0" err="1">
                <a:solidFill>
                  <a:srgbClr val="002060"/>
                </a:solidFill>
              </a:rPr>
              <a:t>Thiha</a:t>
            </a:r>
            <a:endParaRPr lang="en-US" b="1" dirty="0">
              <a:solidFill>
                <a:srgbClr val="002060"/>
              </a:solidFill>
            </a:endParaRPr>
          </a:p>
          <a:p>
            <a:pPr marL="342900" indent="-342900" algn="l">
              <a:buFontTx/>
              <a:buChar char="-"/>
            </a:pPr>
            <a:endParaRPr lang="en-US" b="1" dirty="0">
              <a:solidFill>
                <a:srgbClr val="002060"/>
              </a:solidFill>
            </a:endParaRPr>
          </a:p>
          <a:p>
            <a:pPr algn="l"/>
            <a:endParaRPr lang="en-KH" dirty="0"/>
          </a:p>
        </p:txBody>
      </p:sp>
    </p:spTree>
    <p:extLst>
      <p:ext uri="{BB962C8B-B14F-4D97-AF65-F5344CB8AC3E}">
        <p14:creationId xmlns:p14="http://schemas.microsoft.com/office/powerpoint/2010/main" val="386588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50EFAC-558F-F613-F9EB-194C49CA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232" y="654944"/>
            <a:ext cx="9296952" cy="1049235"/>
          </a:xfrm>
        </p:spPr>
        <p:txBody>
          <a:bodyPr>
            <a:normAutofit fontScale="90000"/>
          </a:bodyPr>
          <a:lstStyle/>
          <a:p>
            <a:pPr algn="ctr"/>
            <a:r>
              <a:rPr lang="en-MN" b="1"/>
              <a:t>N</a:t>
            </a:r>
            <a:r>
              <a:rPr lang="en-US" b="1" dirty="0"/>
              <a:t>BA</a:t>
            </a:r>
            <a:r>
              <a:rPr lang="en-MN" b="1"/>
              <a:t> </a:t>
            </a:r>
            <a:r>
              <a:rPr lang="en-MN" b="1" dirty="0"/>
              <a:t>standing data </a:t>
            </a:r>
            <a:r>
              <a:rPr lang="en-MN" b="1"/>
              <a:t>from </a:t>
            </a:r>
            <a:r>
              <a:rPr lang="en-US" b="1" dirty="0"/>
              <a:t>a</a:t>
            </a:r>
            <a:r>
              <a:rPr lang="en-MN" b="1"/>
              <a:t>pi </a:t>
            </a:r>
            <a:r>
              <a:rPr lang="en-MN" b="1" dirty="0"/>
              <a:t>and sending that data </a:t>
            </a:r>
            <a:r>
              <a:rPr lang="en-MN" b="1"/>
              <a:t>to </a:t>
            </a:r>
            <a:r>
              <a:rPr lang="en-US" b="1" dirty="0"/>
              <a:t>K</a:t>
            </a:r>
            <a:r>
              <a:rPr lang="en-MN" b="1"/>
              <a:t>afka </a:t>
            </a:r>
            <a:r>
              <a:rPr lang="en-US" b="1" dirty="0"/>
              <a:t>C</a:t>
            </a:r>
            <a:r>
              <a:rPr lang="en-MN" b="1"/>
              <a:t>luster</a:t>
            </a:r>
            <a:endParaRPr lang="en-M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F5F61-746B-A8D3-9EA7-18345778C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245" y="1932780"/>
            <a:ext cx="5503463" cy="420629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8EDB8-1AD3-5C31-1495-2D1C2920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08" y="1927092"/>
            <a:ext cx="5222047" cy="42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7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1CEF-FE5A-DA84-BACA-BF436FD2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Integration with Kafka and Spark Streaming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F00DED-D3BE-B2EB-589E-6E0FEB1D4F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8575" y="2659224"/>
            <a:ext cx="4887796" cy="2929813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DBBD34C-3A07-C9FF-0E6D-443F1FB1F1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hlinkClick r:id="rId3"/>
              </a:rPr>
              <a:t>https://spark.apache.org/docs/latest/streaming-programming-guide.html</a:t>
            </a:r>
            <a:endParaRPr lang="en-US" sz="1600" dirty="0"/>
          </a:p>
          <a:p>
            <a:r>
              <a:rPr lang="en-US" sz="1600" dirty="0"/>
              <a:t>https://spark.apache.org/docs/latest/streaming-kafka-0-10-integration.html</a:t>
            </a:r>
          </a:p>
        </p:txBody>
      </p:sp>
    </p:spTree>
    <p:extLst>
      <p:ext uri="{BB962C8B-B14F-4D97-AF65-F5344CB8AC3E}">
        <p14:creationId xmlns:p14="http://schemas.microsoft.com/office/powerpoint/2010/main" val="375038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AE68FF-6ECE-D1C9-F05C-6B7D9B507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8" y="744332"/>
            <a:ext cx="11131826" cy="104923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</a:t>
            </a:r>
            <a:r>
              <a:rPr lang="en-MN" b="1" dirty="0"/>
              <a:t>onsuming data and </a:t>
            </a:r>
            <a:r>
              <a:rPr lang="en-MN" b="1"/>
              <a:t>using </a:t>
            </a:r>
            <a:r>
              <a:rPr lang="en-US" b="1" dirty="0"/>
              <a:t>S</a:t>
            </a:r>
            <a:r>
              <a:rPr lang="en-MN" b="1"/>
              <a:t>park </a:t>
            </a:r>
            <a:r>
              <a:rPr lang="en-US" b="1" dirty="0"/>
              <a:t>S</a:t>
            </a:r>
            <a:r>
              <a:rPr lang="en-MN" b="1"/>
              <a:t>tream create </a:t>
            </a:r>
            <a:r>
              <a:rPr lang="en-US" b="1" dirty="0"/>
              <a:t>HB</a:t>
            </a:r>
            <a:r>
              <a:rPr lang="en-MN" b="1"/>
              <a:t>ase </a:t>
            </a:r>
            <a:r>
              <a:rPr lang="en-MN" b="1" dirty="0"/>
              <a:t>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B99D26-E489-431F-54EF-7B97304B1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860" y="1977335"/>
            <a:ext cx="5607796" cy="383411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3ACAD-6EA3-2E33-7D99-2620D2C6A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56" y="1977336"/>
            <a:ext cx="4985095" cy="38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6AE7B6-188B-E7CE-EBC6-D01F81B0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756390"/>
            <a:ext cx="9603275" cy="635811"/>
          </a:xfrm>
        </p:spPr>
        <p:txBody>
          <a:bodyPr>
            <a:normAutofit fontScale="90000"/>
          </a:bodyPr>
          <a:lstStyle/>
          <a:p>
            <a:pPr algn="ctr"/>
            <a:r>
              <a:rPr lang="en-MN" b="1" dirty="0"/>
              <a:t>Hbase table Descirption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07F0D07-8D53-3478-791C-C430E272A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992" y="1560061"/>
            <a:ext cx="4262307" cy="469409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47674-4C35-226E-3258-1E20C1A6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299" y="1560061"/>
            <a:ext cx="6654816" cy="46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08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0EC71F-5870-7CD0-69DE-9A88D801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59299"/>
            <a:ext cx="9603275" cy="761445"/>
          </a:xfrm>
        </p:spPr>
        <p:txBody>
          <a:bodyPr>
            <a:normAutofit fontScale="90000"/>
          </a:bodyPr>
          <a:lstStyle/>
          <a:p>
            <a:pPr algn="ctr"/>
            <a:r>
              <a:rPr lang="en-MN" b="1" dirty="0"/>
              <a:t>Spark SQL And Hive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DDCF4C-5D23-25EF-E697-C99DA8D75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615" y="1217219"/>
            <a:ext cx="4650768" cy="498148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3FB722-35A3-01A9-58C5-01CC44D3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244" y="1345720"/>
            <a:ext cx="6254152" cy="49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F072-00D4-27A5-A942-164F5314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N" b="1" dirty="0"/>
              <a:t>TableAU Connect to Hive</a:t>
            </a:r>
            <a:endParaRPr lang="en-M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DB6BB3-E63C-2907-ABFC-DCE0CC1E9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04" y="1895629"/>
            <a:ext cx="4248923" cy="466119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3C86DB-6230-58B0-7539-EB1B6FFF8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325" y="1895629"/>
            <a:ext cx="6150154" cy="453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8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D77B-342D-D0D2-366E-5406053C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N" b="1" dirty="0"/>
              <a:t>TableAUGraphs and Custom SQL</a:t>
            </a:r>
            <a:endParaRPr lang="en-M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34D7D3-1D5D-135F-38BA-7E6B12F69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126" y="2038776"/>
            <a:ext cx="3993365" cy="27112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A07C0-A91D-AC0A-944B-A1AAA12FD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630" y="1929319"/>
            <a:ext cx="5727700" cy="431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17F2F9-E568-73B8-D410-B0CDCC646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956" y="1929319"/>
            <a:ext cx="21082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7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2196-99F3-DFA1-0771-89E69CA5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23021"/>
            <a:ext cx="9601196" cy="816841"/>
          </a:xfrm>
        </p:spPr>
        <p:txBody>
          <a:bodyPr/>
          <a:lstStyle/>
          <a:p>
            <a:r>
              <a:rPr lang="en-MN" b="1" dirty="0"/>
              <a:t>TableAUGraphs</a:t>
            </a:r>
            <a:endParaRPr lang="en-M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18979-EF4C-00E0-D10E-4698E9C0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186" y="1363177"/>
            <a:ext cx="6461437" cy="439559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DDEE706-6BBD-B3B6-6F39-7CF2F643D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77" y="1969395"/>
            <a:ext cx="4526804" cy="2919209"/>
          </a:xfrm>
        </p:spPr>
      </p:pic>
    </p:spTree>
    <p:extLst>
      <p:ext uri="{BB962C8B-B14F-4D97-AF65-F5344CB8AC3E}">
        <p14:creationId xmlns:p14="http://schemas.microsoft.com/office/powerpoint/2010/main" val="3192441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38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eart Hands Emoji Icon Illustration Sign. Love Gesture Vector Symbol  Emoticon Design Vector Clip Art. Stock Vector | Adobe Stock">
            <a:extLst>
              <a:ext uri="{FF2B5EF4-FFF2-40B4-BE49-F238E27FC236}">
                <a16:creationId xmlns:a16="http://schemas.microsoft.com/office/drawing/2014/main" id="{BD2BC49A-1B9A-9101-021B-A57290C4B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9" r="1" b="23861"/>
          <a:stretch/>
        </p:blipFill>
        <p:spPr bwMode="auto">
          <a:xfrm>
            <a:off x="824674" y="666795"/>
            <a:ext cx="10542653" cy="55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11" y="350556"/>
            <a:ext cx="11542779" cy="6156888"/>
          </a:xfrm>
          <a:prstGeom prst="rect">
            <a:avLst/>
          </a:prstGeom>
          <a:noFill/>
          <a:ln w="25400" cap="flat">
            <a:solidFill>
              <a:srgbClr val="FDB40B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7B6FD-ED85-BD8C-CA38-E2A7EAAF3CC4}"/>
              </a:ext>
            </a:extLst>
          </p:cNvPr>
          <p:cNvSpPr txBox="1"/>
          <p:nvPr/>
        </p:nvSpPr>
        <p:spPr>
          <a:xfrm>
            <a:off x="4005262" y="2355441"/>
            <a:ext cx="4376738" cy="2145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20000"/>
              </a:lnSpc>
              <a:spcAft>
                <a:spcPts val="600"/>
              </a:spcAft>
              <a:buClr>
                <a:srgbClr val="FDB40B"/>
              </a:buClr>
              <a:buSzPct val="100000"/>
            </a:pPr>
            <a:r>
              <a:rPr lang="en-US" b="1" dirty="0">
                <a:solidFill>
                  <a:schemeClr val="accent6"/>
                </a:solidFill>
              </a:rPr>
              <a:t>THANK YOU</a:t>
            </a:r>
            <a:br>
              <a:rPr lang="en-US" b="1" dirty="0">
                <a:solidFill>
                  <a:schemeClr val="accent6"/>
                </a:solidFill>
              </a:rPr>
            </a:br>
            <a:r>
              <a:rPr lang="en-US" b="1" dirty="0">
                <a:solidFill>
                  <a:schemeClr val="accent6"/>
                </a:solidFill>
              </a:rPr>
              <a:t>Our team want to say thank you so much for being a professor that support and cares for each individual student.</a:t>
            </a:r>
          </a:p>
          <a:p>
            <a:pPr algn="ctr" defTabSz="914400">
              <a:lnSpc>
                <a:spcPct val="120000"/>
              </a:lnSpc>
              <a:spcAft>
                <a:spcPts val="600"/>
              </a:spcAft>
              <a:buClr>
                <a:srgbClr val="FDB40B"/>
              </a:buClr>
              <a:buSzPct val="100000"/>
            </a:pPr>
            <a:r>
              <a:rPr lang="en-US" b="1" i="0" dirty="0">
                <a:solidFill>
                  <a:schemeClr val="accent6"/>
                </a:solidFill>
              </a:rPr>
              <a:t>Thank you for loving your job so much!  You are an amazing professor!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0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0EB1-5895-0371-E759-AA98CFBC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dirty="0"/>
              <a:t>ABOUT OUR PROJECT</a:t>
            </a:r>
            <a:endParaRPr lang="en-KH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1E95A-2C7D-CDBB-9B07-913C0F1EA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Purpose: NBA Champion prediction</a:t>
            </a:r>
          </a:p>
          <a:p>
            <a:r>
              <a:rPr lang="en-US" b="1" dirty="0">
                <a:solidFill>
                  <a:srgbClr val="002060"/>
                </a:solidFill>
              </a:rPr>
              <a:t>Source: Sport Data Open Data API (</a:t>
            </a:r>
            <a:r>
              <a:rPr lang="en-US" dirty="0">
                <a:solidFill>
                  <a:srgbClr val="17C6A3"/>
                </a:solidFill>
                <a:effectLst/>
              </a:rPr>
              <a:t>https://api.sportsdata.io/v3/nba/scores/json/Standings/2023</a:t>
            </a:r>
            <a:r>
              <a:rPr lang="en-US" b="1" dirty="0">
                <a:solidFill>
                  <a:srgbClr val="002060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Target Data: Standing data custom year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Technologies we used: Kafka, Spark Streaming, Spark SQL, HBase and Tableau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Why NBA sport data?: Based on our interests and Now is going Playoff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Demonstration</a:t>
            </a:r>
          </a:p>
          <a:p>
            <a:endParaRPr lang="en-KH" dirty="0"/>
          </a:p>
        </p:txBody>
      </p:sp>
    </p:spTree>
    <p:extLst>
      <p:ext uri="{BB962C8B-B14F-4D97-AF65-F5344CB8AC3E}">
        <p14:creationId xmlns:p14="http://schemas.microsoft.com/office/powerpoint/2010/main" val="102456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4BDDC-2818-80DF-2E8A-A3FC0429B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Data streaming pipeline</a:t>
            </a: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727A5A-47BB-BC8E-AC1B-98519008C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537" y="1263226"/>
            <a:ext cx="7286141" cy="432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2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2D60E-4D32-0AC2-DEC0-CCFA9B46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b="1" dirty="0">
                <a:solidFill>
                  <a:srgbClr val="262626"/>
                </a:solidFill>
              </a:rPr>
              <a:t>About data source</a:t>
            </a:r>
            <a:endParaRPr lang="en-KH" sz="2800" b="1" dirty="0">
              <a:solidFill>
                <a:srgbClr val="26262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374EB-6F9E-F5DE-BDCF-811C8B0FB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62626"/>
                </a:solidFill>
              </a:rPr>
              <a:t>JSON formatted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62626"/>
                </a:solidFill>
              </a:rPr>
              <a:t>Real time and Historical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62626"/>
                </a:solidFill>
              </a:rPr>
              <a:t>Data Hierarchy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62626"/>
                </a:solidFill>
              </a:rPr>
              <a:t>Available resources</a:t>
            </a:r>
          </a:p>
          <a:p>
            <a:endParaRPr lang="en-KH" sz="1800" dirty="0">
              <a:solidFill>
                <a:srgbClr val="262626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C3DD9D1-0818-82D4-9354-84B9359CB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491" y="0"/>
            <a:ext cx="739650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701E2E-F190-EA64-9B12-9EB260762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/>
              <a:t>Json data format</a:t>
            </a:r>
            <a:endParaRPr lang="en-KH" sz="4100" b="1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8E207D-1E79-B4E7-8B3F-4596B3893A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90" b="6456"/>
          <a:stretch/>
        </p:blipFill>
        <p:spPr>
          <a:xfrm>
            <a:off x="684286" y="715510"/>
            <a:ext cx="6441133" cy="5392782"/>
          </a:xfrm>
          <a:prstGeom prst="rect">
            <a:avLst/>
          </a:prstGeom>
        </p:spPr>
      </p:pic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ED0F-1B17-AD47-00C9-1A868FB32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Target data: NBA Standing Data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000" b="1"/>
              <a:t>Columns:</a:t>
            </a:r>
          </a:p>
          <a:p>
            <a:pPr lvl="1">
              <a:lnSpc>
                <a:spcPct val="90000"/>
              </a:lnSpc>
            </a:pPr>
            <a:r>
              <a:rPr lang="en-US" sz="1000" b="1"/>
              <a:t>TeamID</a:t>
            </a:r>
          </a:p>
          <a:p>
            <a:pPr lvl="1">
              <a:lnSpc>
                <a:spcPct val="90000"/>
              </a:lnSpc>
            </a:pPr>
            <a:r>
              <a:rPr lang="en-US" sz="1000" b="1"/>
              <a:t>Season</a:t>
            </a:r>
          </a:p>
          <a:p>
            <a:pPr lvl="1">
              <a:lnSpc>
                <a:spcPct val="90000"/>
              </a:lnSpc>
            </a:pPr>
            <a:r>
              <a:rPr lang="en-US" sz="1000" b="1"/>
              <a:t>SeasonType</a:t>
            </a:r>
          </a:p>
          <a:p>
            <a:pPr lvl="1">
              <a:lnSpc>
                <a:spcPct val="90000"/>
              </a:lnSpc>
            </a:pPr>
            <a:r>
              <a:rPr lang="en-US" sz="1000" b="1"/>
              <a:t>Key</a:t>
            </a:r>
          </a:p>
          <a:p>
            <a:pPr lvl="1">
              <a:lnSpc>
                <a:spcPct val="90000"/>
              </a:lnSpc>
            </a:pPr>
            <a:r>
              <a:rPr lang="en-US" sz="1000" b="1"/>
              <a:t>City</a:t>
            </a:r>
          </a:p>
          <a:p>
            <a:pPr lvl="1">
              <a:lnSpc>
                <a:spcPct val="90000"/>
              </a:lnSpc>
            </a:pPr>
            <a:r>
              <a:rPr lang="en-US" sz="1000" b="1"/>
              <a:t>Name</a:t>
            </a:r>
          </a:p>
          <a:p>
            <a:pPr lvl="1">
              <a:lnSpc>
                <a:spcPct val="90000"/>
              </a:lnSpc>
            </a:pPr>
            <a:r>
              <a:rPr lang="en-US" sz="1000" b="1"/>
              <a:t>Conference</a:t>
            </a:r>
          </a:p>
          <a:p>
            <a:pPr lvl="1">
              <a:lnSpc>
                <a:spcPct val="90000"/>
              </a:lnSpc>
            </a:pPr>
            <a:r>
              <a:rPr lang="en-US" sz="1000" b="1"/>
              <a:t>ConferenceRank</a:t>
            </a:r>
          </a:p>
          <a:p>
            <a:pPr lvl="1">
              <a:lnSpc>
                <a:spcPct val="90000"/>
              </a:lnSpc>
            </a:pPr>
            <a:r>
              <a:rPr lang="en-US" sz="1000" b="1"/>
              <a:t>Wins</a:t>
            </a:r>
          </a:p>
          <a:p>
            <a:pPr lvl="1">
              <a:lnSpc>
                <a:spcPct val="90000"/>
              </a:lnSpc>
            </a:pPr>
            <a:r>
              <a:rPr lang="en-US" sz="1000" b="1"/>
              <a:t>Losses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KH" sz="1000"/>
          </a:p>
        </p:txBody>
      </p:sp>
    </p:spTree>
    <p:extLst>
      <p:ext uri="{BB962C8B-B14F-4D97-AF65-F5344CB8AC3E}">
        <p14:creationId xmlns:p14="http://schemas.microsoft.com/office/powerpoint/2010/main" val="315896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D80A5-3938-8BDB-CB68-064CD322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r>
              <a:rPr lang="en-MN" sz="2800" b="1">
                <a:solidFill>
                  <a:srgbClr val="262626"/>
                </a:solidFill>
              </a:rPr>
              <a:t>Project Code Desciption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8C965-2242-75BC-0B3A-B05F9ACB9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MN" sz="1000" dirty="0">
                <a:solidFill>
                  <a:srgbClr val="262626"/>
                </a:solidFill>
              </a:rPr>
              <a:t>Data</a:t>
            </a:r>
          </a:p>
          <a:p>
            <a:pPr lvl="2">
              <a:lnSpc>
                <a:spcPct val="90000"/>
              </a:lnSpc>
            </a:pPr>
            <a:r>
              <a:rPr lang="en-MN" sz="1000" dirty="0">
                <a:solidFill>
                  <a:srgbClr val="262626"/>
                </a:solidFill>
              </a:rPr>
              <a:t>It is our project NBA team API and Team info class</a:t>
            </a:r>
          </a:p>
          <a:p>
            <a:pPr lvl="1">
              <a:lnSpc>
                <a:spcPct val="90000"/>
              </a:lnSpc>
            </a:pPr>
            <a:r>
              <a:rPr lang="en-MN" sz="1000" dirty="0">
                <a:solidFill>
                  <a:srgbClr val="262626"/>
                </a:solidFill>
              </a:rPr>
              <a:t>HBaseCon</a:t>
            </a:r>
          </a:p>
          <a:p>
            <a:pPr lvl="2">
              <a:lnSpc>
                <a:spcPct val="90000"/>
              </a:lnSpc>
            </a:pPr>
            <a:r>
              <a:rPr lang="en-MN" sz="1000" dirty="0">
                <a:solidFill>
                  <a:srgbClr val="262626"/>
                </a:solidFill>
              </a:rPr>
              <a:t>Create Hbase create and Insert data to Hbase table</a:t>
            </a:r>
          </a:p>
          <a:p>
            <a:pPr lvl="1">
              <a:lnSpc>
                <a:spcPct val="90000"/>
              </a:lnSpc>
            </a:pPr>
            <a:r>
              <a:rPr lang="en-MN" sz="1000" dirty="0">
                <a:solidFill>
                  <a:srgbClr val="262626"/>
                </a:solidFill>
              </a:rPr>
              <a:t>Kafka</a:t>
            </a:r>
          </a:p>
          <a:p>
            <a:pPr lvl="2">
              <a:lnSpc>
                <a:spcPct val="90000"/>
              </a:lnSpc>
            </a:pPr>
            <a:r>
              <a:rPr lang="en-MN" sz="1000" dirty="0">
                <a:solidFill>
                  <a:srgbClr val="262626"/>
                </a:solidFill>
              </a:rPr>
              <a:t>Read insert data from API after that send to Kafka</a:t>
            </a:r>
          </a:p>
          <a:p>
            <a:pPr lvl="2">
              <a:lnSpc>
                <a:spcPct val="90000"/>
              </a:lnSpc>
            </a:pPr>
            <a:r>
              <a:rPr lang="en-MN" sz="1000" dirty="0">
                <a:solidFill>
                  <a:srgbClr val="262626"/>
                </a:solidFill>
              </a:rPr>
              <a:t>And read Kafka Cluster after insert data to Hbase table</a:t>
            </a:r>
          </a:p>
          <a:p>
            <a:pPr lvl="1">
              <a:lnSpc>
                <a:spcPct val="90000"/>
              </a:lnSpc>
            </a:pPr>
            <a:r>
              <a:rPr lang="en-MN" sz="1000" dirty="0">
                <a:solidFill>
                  <a:srgbClr val="262626"/>
                </a:solidFill>
              </a:rPr>
              <a:t>SparkSQL</a:t>
            </a:r>
          </a:p>
          <a:p>
            <a:pPr lvl="2">
              <a:lnSpc>
                <a:spcPct val="90000"/>
              </a:lnSpc>
            </a:pPr>
            <a:r>
              <a:rPr lang="en-MN" sz="1000" dirty="0">
                <a:solidFill>
                  <a:srgbClr val="262626"/>
                </a:solidFill>
              </a:rPr>
              <a:t>It means read data from Hbase table</a:t>
            </a:r>
          </a:p>
          <a:p>
            <a:pPr lvl="2">
              <a:lnSpc>
                <a:spcPct val="90000"/>
              </a:lnSpc>
            </a:pPr>
            <a:r>
              <a:rPr lang="en-MN" sz="1000" dirty="0">
                <a:solidFill>
                  <a:srgbClr val="262626"/>
                </a:solidFill>
              </a:rPr>
              <a:t>After create Hive table after insert data to created Table</a:t>
            </a:r>
          </a:p>
          <a:p>
            <a:pPr lvl="2">
              <a:lnSpc>
                <a:spcPct val="90000"/>
              </a:lnSpc>
            </a:pPr>
            <a:endParaRPr lang="en-MN" sz="1000" dirty="0">
              <a:solidFill>
                <a:srgbClr val="262626"/>
              </a:solidFill>
            </a:endParaRPr>
          </a:p>
          <a:p>
            <a:pPr marL="914400" lvl="2" indent="0">
              <a:lnSpc>
                <a:spcPct val="90000"/>
              </a:lnSpc>
              <a:buFont typeface="Arial"/>
              <a:buNone/>
            </a:pPr>
            <a:endParaRPr lang="en-MN" sz="1000" dirty="0">
              <a:solidFill>
                <a:srgbClr val="262626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F3B04A9-CA76-2EC0-CE7A-2127EB3DC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10" y="923117"/>
            <a:ext cx="3045124" cy="50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1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710A-43CE-5033-171A-EC43FBA06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N" dirty="0"/>
              <a:t>Kafka Config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21194-433C-7EE9-5904-9F4B285C3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72BDE-3937-9BE5-A977-E0980EB72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48" y="2439311"/>
            <a:ext cx="7772400" cy="31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4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14D0D5-5D98-E42D-EE07-E568AC59E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r>
              <a:rPr lang="en-US" sz="4100"/>
              <a:t>Data publisher</a:t>
            </a:r>
            <a:endParaRPr lang="en-KH" sz="4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094B3-2063-F995-F428-E761C8F3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Get list from the Data Collector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sz="2000" b="1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Set property from configuration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sz="2000" b="1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Sending records into the Kafka Cluster</a:t>
            </a:r>
          </a:p>
          <a:p>
            <a:pPr>
              <a:lnSpc>
                <a:spcPct val="90000"/>
              </a:lnSpc>
            </a:pPr>
            <a:endParaRPr lang="en-KH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B8CD9-5456-CC3F-6377-5FA9978BB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85" y="659506"/>
            <a:ext cx="6848830" cy="55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74B8-F054-E15C-7D29-74FED414B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H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DD85F2-B883-CB94-F176-794D76A768CA}"/>
              </a:ext>
            </a:extLst>
          </p:cNvPr>
          <p:cNvSpPr txBox="1">
            <a:spLocks/>
          </p:cNvSpPr>
          <p:nvPr/>
        </p:nvSpPr>
        <p:spPr>
          <a:xfrm>
            <a:off x="1293322" y="915033"/>
            <a:ext cx="9603275" cy="104923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MN" b="1"/>
              <a:t>Kafka </a:t>
            </a:r>
            <a:r>
              <a:rPr lang="en-US" b="1" dirty="0"/>
              <a:t>C</a:t>
            </a:r>
            <a:r>
              <a:rPr lang="en-MN" b="1"/>
              <a:t>luster </a:t>
            </a:r>
            <a:r>
              <a:rPr lang="en-US" b="1" dirty="0"/>
              <a:t>R</a:t>
            </a:r>
            <a:r>
              <a:rPr lang="en-MN" b="1"/>
              <a:t>uning</a:t>
            </a:r>
            <a:endParaRPr lang="en-M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4561E8-33A3-16C1-1E26-CBD06341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95" y="2222500"/>
            <a:ext cx="10748928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202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293</TotalTime>
  <Words>341</Words>
  <Application>Microsoft Macintosh PowerPoint</Application>
  <PresentationFormat>Widescreen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Garamond</vt:lpstr>
      <vt:lpstr>Organic</vt:lpstr>
      <vt:lpstr>NBA Title Prediction data streaming</vt:lpstr>
      <vt:lpstr>ABOUT OUR PROJECT</vt:lpstr>
      <vt:lpstr>Data streaming pipeline</vt:lpstr>
      <vt:lpstr>About data source</vt:lpstr>
      <vt:lpstr>Json data format</vt:lpstr>
      <vt:lpstr>Project Code Desciption</vt:lpstr>
      <vt:lpstr>Kafka Config</vt:lpstr>
      <vt:lpstr>Data publisher</vt:lpstr>
      <vt:lpstr>PowerPoint Presentation</vt:lpstr>
      <vt:lpstr>NBA standing data from api and sending that data to Kafka Cluster</vt:lpstr>
      <vt:lpstr>Integration with Kafka and Spark Streaming</vt:lpstr>
      <vt:lpstr>Consuming data and using Spark Stream create HBase table</vt:lpstr>
      <vt:lpstr>Hbase table Descirption</vt:lpstr>
      <vt:lpstr>Spark SQL And Hive table</vt:lpstr>
      <vt:lpstr>TableAU Connect to Hive</vt:lpstr>
      <vt:lpstr>TableAUGraphs and Custom SQL</vt:lpstr>
      <vt:lpstr>TableAUGraphs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Title Prediction data streaming</dc:title>
  <dc:creator>Sreytouch Lang</dc:creator>
  <cp:lastModifiedBy>Microsoft Office User</cp:lastModifiedBy>
  <cp:revision>19</cp:revision>
  <dcterms:created xsi:type="dcterms:W3CDTF">2023-04-24T01:14:06Z</dcterms:created>
  <dcterms:modified xsi:type="dcterms:W3CDTF">2023-04-24T19:28:17Z</dcterms:modified>
</cp:coreProperties>
</file>